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E346-3413-4499-9820-2CDAD869C11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F3C7-5834-47F6-947B-070485BEF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oardcertifiedteachers.org/certificate-area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ichiganeducators.org/mi-nbc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oardcertifiedteachers.org/first-time-candid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Become a Pioneer for the Teaching Profession through National Board Certification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876800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dirty="0" smtClean="0"/>
              <a:t>Mrs. Tasha Candela</a:t>
            </a:r>
          </a:p>
          <a:p>
            <a:pPr algn="r"/>
            <a:r>
              <a:rPr lang="en-US" sz="2400" dirty="0" smtClean="0"/>
              <a:t>tashacandela.weebly.com</a:t>
            </a:r>
          </a:p>
          <a:p>
            <a:pPr algn="r"/>
            <a:r>
              <a:rPr lang="en-US" sz="2400" dirty="0" smtClean="0"/>
              <a:t>@</a:t>
            </a:r>
            <a:r>
              <a:rPr lang="en-US" sz="2400" dirty="0" err="1" smtClean="0"/>
              <a:t>bethetigger</a:t>
            </a:r>
            <a:endParaRPr lang="en-US" sz="2400" dirty="0" smtClean="0"/>
          </a:p>
          <a:p>
            <a:pPr algn="r"/>
            <a:r>
              <a:rPr lang="en-US" sz="2400" dirty="0" smtClean="0"/>
              <a:t>teachertasha@gmail.com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170" name="AutoShape 2" descr="Image result for national board certifi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thecornerstoneforteachers.com/wordpress/wp-content/uploads/NBP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324100" cy="256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National Board Certification?</a:t>
            </a:r>
            <a:endParaRPr lang="en-US" dirty="0"/>
          </a:p>
        </p:txBody>
      </p:sp>
      <p:pic>
        <p:nvPicPr>
          <p:cNvPr id="2049" name="Picture 1" descr="\\lsps.org\employees\teachers\tcandela\Desktop\NBCT\qu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202613" cy="2181225"/>
          </a:xfrm>
          <a:prstGeom prst="rect">
            <a:avLst/>
          </a:prstGeom>
          <a:noFill/>
        </p:spPr>
      </p:pic>
      <p:pic>
        <p:nvPicPr>
          <p:cNvPr id="2052" name="Picture 4" descr="\\lsps.org\employees\teachers\tcandela\Desktop\NBCT\quot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822166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25 certificate </a:t>
            </a:r>
            <a:r>
              <a:rPr lang="en-US" dirty="0" smtClean="0">
                <a:hlinkClick r:id="rId2"/>
              </a:rPr>
              <a:t>areas </a:t>
            </a:r>
            <a:r>
              <a:rPr lang="en-US" dirty="0"/>
              <a:t>from Pre-K−12th </a:t>
            </a:r>
            <a:r>
              <a:rPr lang="en-US" dirty="0" smtClean="0"/>
              <a:t>grades</a:t>
            </a:r>
          </a:p>
          <a:p>
            <a:r>
              <a:rPr lang="en-US" dirty="0" smtClean="0"/>
              <a:t>$1,900 + $75 registration </a:t>
            </a:r>
            <a:r>
              <a:rPr lang="en-US" dirty="0" smtClean="0"/>
              <a:t>fee</a:t>
            </a:r>
          </a:p>
          <a:p>
            <a:r>
              <a:rPr lang="en-US" dirty="0" smtClean="0"/>
              <a:t>$425 per entry</a:t>
            </a:r>
            <a:endParaRPr lang="en-US" dirty="0" smtClean="0"/>
          </a:p>
          <a:p>
            <a:r>
              <a:rPr lang="en-US" dirty="0" smtClean="0"/>
              <a:t>Financial assistance?</a:t>
            </a:r>
          </a:p>
          <a:p>
            <a:pPr lvl="1"/>
            <a:r>
              <a:rPr lang="en-US" dirty="0" smtClean="0"/>
              <a:t>Local scholarship / $2,500 stipend</a:t>
            </a:r>
          </a:p>
          <a:p>
            <a:r>
              <a:rPr lang="en-US" dirty="0" smtClean="0"/>
              <a:t>Good for 10 years</a:t>
            </a:r>
          </a:p>
          <a:p>
            <a:r>
              <a:rPr lang="en-US" dirty="0" smtClean="0"/>
              <a:t>Advanced Professional Education Certificate</a:t>
            </a:r>
          </a:p>
        </p:txBody>
      </p:sp>
      <p:pic>
        <p:nvPicPr>
          <p:cNvPr id="17410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86" y="2438400"/>
            <a:ext cx="253841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5081588" cy="55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Statistics</a:t>
            </a:r>
          </a:p>
        </p:txBody>
      </p:sp>
      <p:pic>
        <p:nvPicPr>
          <p:cNvPr id="1029" name="Picture 5" descr="https://encrypted-tbn2.gstatic.com/images?q=tbn:ANd9GcQisd_yMXyarxUMzVBwFSeSj80Kj988F085M4rJ-HjPPwK-90S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1488498" cy="2057400"/>
          </a:xfrm>
          <a:prstGeom prst="rect">
            <a:avLst/>
          </a:prstGeom>
          <a:noFill/>
        </p:spPr>
      </p:pic>
      <p:pic>
        <p:nvPicPr>
          <p:cNvPr id="1031" name="Picture 7" descr="http://www.diaperforachange.com/media/wysiwyg/36-Green-Cir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"/>
            <a:ext cx="1905000" cy="1905000"/>
          </a:xfrm>
          <a:prstGeom prst="rect">
            <a:avLst/>
          </a:prstGeom>
          <a:noFill/>
        </p:spPr>
      </p:pic>
      <p:pic>
        <p:nvPicPr>
          <p:cNvPr id="1033" name="Picture 9" descr="http://1.bp.blogspot.com/-TDc8WERkpKY/T1ivGqRlYhI/AAAAAAAADQw/qFkR17o1m1E/s1600/18thrainbowprismaticball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3622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North Carolina (20,611) versus Michigan (391)</a:t>
            </a:r>
          </a:p>
          <a:p>
            <a:pPr>
              <a:buNone/>
            </a:pPr>
            <a:r>
              <a:rPr lang="en-US" dirty="0" smtClean="0"/>
              <a:t>Washington (946) versus Michigan (18)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Peer support – Mentoring – Incentives - Recognition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6386" name="Picture 2" descr="http://9bytz.com/wp-content/uploads/2012/04/Sad-Puppie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390900" cy="2257371"/>
          </a:xfrm>
          <a:prstGeom prst="rect">
            <a:avLst/>
          </a:prstGeom>
          <a:noFill/>
        </p:spPr>
      </p:pic>
      <p:pic>
        <p:nvPicPr>
          <p:cNvPr id="16388" name="Picture 4" descr="https://www.louisville.com/sites/default/files/u4250/sad_baby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194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Four components</a:t>
            </a:r>
            <a:endParaRPr lang="en-US" dirty="0"/>
          </a:p>
          <a:p>
            <a:pPr lvl="1"/>
            <a:r>
              <a:rPr lang="en-US" dirty="0" smtClean="0"/>
              <a:t>1) Field Tests(3+45)</a:t>
            </a:r>
          </a:p>
          <a:p>
            <a:pPr lvl="1"/>
            <a:r>
              <a:rPr lang="en-US" dirty="0" smtClean="0"/>
              <a:t>2) Differentiated Instruction</a:t>
            </a:r>
          </a:p>
          <a:p>
            <a:pPr lvl="1"/>
            <a:r>
              <a:rPr lang="en-US" dirty="0" smtClean="0"/>
              <a:t>3) Videotaped Lessons</a:t>
            </a:r>
          </a:p>
          <a:p>
            <a:pPr lvl="1"/>
            <a:r>
              <a:rPr lang="en-US" dirty="0" smtClean="0"/>
              <a:t>4) Effective and Reflective Practitioner</a:t>
            </a:r>
          </a:p>
          <a:p>
            <a:endParaRPr lang="en-US" dirty="0"/>
          </a:p>
        </p:txBody>
      </p:sp>
      <p:pic>
        <p:nvPicPr>
          <p:cNvPr id="2050" name="Picture 2" descr="http://the-digital-reader.com/wp-content/uploads/2012/07/pearson-logo-on-whi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648200"/>
            <a:ext cx="2362200" cy="1300015"/>
          </a:xfrm>
          <a:prstGeom prst="rect">
            <a:avLst/>
          </a:prstGeom>
          <a:noFill/>
        </p:spPr>
      </p:pic>
      <p:pic>
        <p:nvPicPr>
          <p:cNvPr id="2052" name="Picture 4" descr="http://img.howcast.com/thumbnails/296358/WriteEssay_xxx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648200"/>
            <a:ext cx="2362199" cy="1295400"/>
          </a:xfrm>
          <a:prstGeom prst="rect">
            <a:avLst/>
          </a:prstGeom>
          <a:noFill/>
        </p:spPr>
      </p:pic>
      <p:pic>
        <p:nvPicPr>
          <p:cNvPr id="2054" name="Picture 6" descr="https://encrypted-tbn2.gstatic.com/images?q=tbn:ANd9GcTx1QttlcUHwwszUSGaS2BQXJRW4TqOfe6B55_VRppf9tzrKZM2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2362199" cy="1295399"/>
          </a:xfrm>
          <a:prstGeom prst="rect">
            <a:avLst/>
          </a:prstGeom>
          <a:noFill/>
        </p:spPr>
      </p:pic>
      <p:pic>
        <p:nvPicPr>
          <p:cNvPr id="2058" name="Picture 10" descr="http://members.euroscience.org/tl_files/Euroscience/Activities/Awards%20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648200"/>
            <a:ext cx="167640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Journey</a:t>
            </a:r>
            <a:endParaRPr lang="en-US" dirty="0"/>
          </a:p>
        </p:txBody>
      </p:sp>
      <p:pic>
        <p:nvPicPr>
          <p:cNvPr id="21508" name="Picture 4" descr="http://www.sevenquotes.com/wp-content/uploads/2014/01/w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05200"/>
            <a:ext cx="6477000" cy="2961193"/>
          </a:xfrm>
          <a:prstGeom prst="rect">
            <a:avLst/>
          </a:prstGeom>
          <a:noFill/>
        </p:spPr>
      </p:pic>
      <p:pic>
        <p:nvPicPr>
          <p:cNvPr id="21510" name="Picture 6" descr="http://richthediabetic.com/wp-content/uploads/2013/07/Piz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2560584" cy="1524000"/>
          </a:xfrm>
          <a:prstGeom prst="rect">
            <a:avLst/>
          </a:prstGeom>
          <a:noFill/>
        </p:spPr>
      </p:pic>
      <p:sp>
        <p:nvSpPr>
          <p:cNvPr id="21514" name="AutoShape 10" descr="Image result for netf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Image result for netfl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8" name="Picture 14" descr="http://www.thetvaddict.com/wp-content/uploads/2011/03/netfl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447800"/>
            <a:ext cx="2438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Inspired.  Be Inspired.</a:t>
            </a:r>
            <a:endParaRPr lang="en-US" dirty="0"/>
          </a:p>
        </p:txBody>
      </p:sp>
      <p:pic>
        <p:nvPicPr>
          <p:cNvPr id="16" name="Picture 2" descr="http://tashacandela.weebly.com/uploads/9/9/8/5/998586/255333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124200" cy="2343151"/>
          </a:xfrm>
          <a:prstGeom prst="rect">
            <a:avLst/>
          </a:prstGeom>
          <a:noFill/>
        </p:spPr>
      </p:pic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24200"/>
            <a:ext cx="3464024" cy="2183450"/>
          </a:xfrm>
          <a:prstGeom prst="rect">
            <a:avLst/>
          </a:prstGeom>
          <a:noFill/>
        </p:spPr>
      </p:pic>
      <p:pic>
        <p:nvPicPr>
          <p:cNvPr id="1030" name="Picture 6" descr="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295400"/>
            <a:ext cx="2428875" cy="2271876"/>
          </a:xfrm>
          <a:prstGeom prst="rect">
            <a:avLst/>
          </a:prstGeom>
          <a:noFill/>
        </p:spPr>
      </p:pic>
      <p:pic>
        <p:nvPicPr>
          <p:cNvPr id="1032" name="Picture 8" descr="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14800"/>
            <a:ext cx="3060753" cy="2286000"/>
          </a:xfrm>
          <a:prstGeom prst="rect">
            <a:avLst/>
          </a:prstGeom>
          <a:noFill/>
        </p:spPr>
      </p:pic>
      <p:pic>
        <p:nvPicPr>
          <p:cNvPr id="1034" name="Picture 10" descr="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1219200"/>
            <a:ext cx="2210034" cy="295275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352800"/>
            <a:ext cx="3048000" cy="30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953000"/>
            <a:ext cx="2658625" cy="173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Don’t.  Do.</a:t>
            </a:r>
            <a:endParaRPr lang="en-US" dirty="0"/>
          </a:p>
        </p:txBody>
      </p:sp>
      <p:pic>
        <p:nvPicPr>
          <p:cNvPr id="20482" name="Picture 2" descr="http://yourexperiencecounts.org/wp-content/uploads/2011/05/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8467157" cy="2082340"/>
          </a:xfrm>
          <a:prstGeom prst="rect">
            <a:avLst/>
          </a:prstGeom>
          <a:noFill/>
        </p:spPr>
      </p:pic>
      <p:pic>
        <p:nvPicPr>
          <p:cNvPr id="20484" name="Picture 4" descr="http://themanwhoatesouthjersey.files.wordpress.com/2012/04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312633" cy="2646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127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Become a Pioneer for the Teaching Profession through National Board Certification</vt:lpstr>
      <vt:lpstr>What is National Board Certification?</vt:lpstr>
      <vt:lpstr>Certification Logistics</vt:lpstr>
      <vt:lpstr>Slide 4</vt:lpstr>
      <vt:lpstr>Breakdown</vt:lpstr>
      <vt:lpstr>Overview</vt:lpstr>
      <vt:lpstr>Personal Journey</vt:lpstr>
      <vt:lpstr>Get Inspired.  Be Inspired.</vt:lpstr>
      <vt:lpstr>Don’t.  Do.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a Pioneer for the Teaching Profession through National Board Certification</dc:title>
  <dc:creator>tcandela</dc:creator>
  <cp:lastModifiedBy>tcandela</cp:lastModifiedBy>
  <cp:revision>49</cp:revision>
  <dcterms:created xsi:type="dcterms:W3CDTF">2015-03-17T12:50:44Z</dcterms:created>
  <dcterms:modified xsi:type="dcterms:W3CDTF">2015-03-18T18:06:34Z</dcterms:modified>
</cp:coreProperties>
</file>